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notesMasterIdLst>
    <p:notesMasterId r:id="rId2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Въведение" id="{1d62dfc8-76d4-b015-e959-712415374ea7}">
          <p14:sldIdLst>
            <p14:sldId id="256"/>
            <p14:sldId id="257"/>
          </p14:sldIdLst>
        </p14:section>
        <p14:section name="Сайтът" id="{fafef35e-0fe7-72ec-3f1c-1336b22b778b}">
          <p14:sldIdLst>
            <p14:sldId id="258"/>
            <p14:sldId id="259"/>
          </p14:sldIdLst>
        </p14:section>
        <p14:section name="Изследвания" id="{75719129-78b1-e9b4-5cb0-587ddb9ec246}">
          <p14:sldIdLst>
            <p14:sldId id="260"/>
            <p14:sldId id="261"/>
            <p14:sldId id="262"/>
          </p14:sldIdLst>
        </p14:section>
        <p14:section name="Публикации" id="{da46bdb1-5cd6-99a2-04f9-a0ae65131a1d}">
          <p14:sldIdLst>
            <p14:sldId id="263"/>
            <p14:sldId id="264"/>
            <p14:sldId id="265"/>
          </p14:sldIdLst>
        </p14:section>
        <p14:section name="Състав" id="{add2267a-0e5c-1210-b168-c08d750189c9}">
          <p14:sldIdLst>
            <p14:sldId id="266"/>
            <p14:sldId id="267"/>
            <p14:sldId id="268"/>
            <p14:sldId id="269"/>
          </p14:sldIdLst>
        </p14:section>
        <p14:section name="Нова публикация" id="{051f2b0d-c3ff-bb2d-f410-11137cfa5e89}">
          <p14:sldIdLst>
            <p14:sldId id="270"/>
            <p14:sldId id="271"/>
            <p14:sldId id="272"/>
            <p14:sldId id="273"/>
            <p14:sldId id="274"/>
            <p14:sldId id="275"/>
          </p14:sldIdLst>
        </p14:section>
        <p14:section name="Обновяване" id="{ff90217b-d48d-a064-d6cb-293c8c462709}">
          <p14:sldIdLst>
            <p14:sldId id="276"/>
            <p14:sldId id="277"/>
            <p14:sldId id="278"/>
            <p14:sldId id="27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Презентацията е за обучение на нов потребител. Отделете около 20 минути; препоръчително е да разглеждате сайта паралелно.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Всяка страница съществува и на двата езика. Съдържанието се поддържа в src/data/ — не в самите страници.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Направлението на публикацията се определя от темите, които отбелязвате при въвеждане.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Обобщението е предназначено за отчети пред ръководството на института. Резултатът зависи от избраните филтри.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Б1–Б4 (октомври 2026): предложен показател по списъците на Scopus/WoS, научно рецензиране по НРС на НАЦИД, „Точки НАЦИД“ по имейл (PDF), писма само при нужда. Подробно — „Помощ: цитирания“ (PDF) в „Обобщен отчет“.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371600"/>
            <a:ext cx="749808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971800"/>
            <a:ext cx="749808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dirty="0">
                <a:solidFill>
                  <a:schemeClr val="accent6"/>
                </a:solidFill>
              </a:defRPr>
            </a:lvl1pPr>
          </a:lstStyle>
          <a:p>
            <a:pPr algn="l" indent="0" marL="0"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2011680" y="1737360"/>
            <a:ext cx="658368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2011680" y="2697480"/>
            <a:ext cx="658368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500" dirty="0">
                <a:solidFill>
                  <a:schemeClr val="accent6"/>
                </a:solidFill>
              </a:defRPr>
            </a:lvl1pPr>
          </a:lstStyle>
          <a:p>
            <a:pPr algn="l" indent="0" marL="0">
              <a:buNone/>
            </a:pPr>
            <a:endParaRPr lang="en-US" sz="15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6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2600" dirty="0"/>
          </a:p>
        </p:txBody>
      </p:sp>
      <p:sp>
        <p:nvSpPr>
          <p:cNvPr id="3" name="Text 0"/>
          <p:cNvSpPr/>
          <p:nvPr/>
        </p:nvSpPr>
        <p:spPr>
          <a:xfrm>
            <a:off x="457200" y="480060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6"/>
                </a:solidFill>
              </a:rPr>
              <a:t>URSlab · Ръководство за нов потребител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g"/><Relationship Id="rId2" Type="http://schemas.openxmlformats.org/officeDocument/2006/relationships/image" Target="../media/image-19-2.jp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jp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371600"/>
            <a:ext cx="74980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Сайтът на URSlab — ръководство за нов потребител</a:t>
            </a: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971800"/>
            <a:ext cx="7498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chemeClr val="accent6"/>
                </a:solidFill>
              </a:rPr>
              <a:t>urs.ir.bas.bg · Лаборатория „Безпилотни роботизирани системи“, Институт по роботика – БАН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069080"/>
            <a:ext cx="7772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chemeClr val="accent1"/>
                </a:solidFill>
              </a:rPr>
              <a:t>Как да ползвате сайта, как да въведете нова публикация и как сайтът се обновява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Съдържание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143000"/>
            <a:ext cx="3931920" cy="9144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40080" y="1344168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0722" y="1454810"/>
            <a:ext cx="281635" cy="281635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325880" y="1252728"/>
            <a:ext cx="29260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1. Какво има в сайта</a:t>
            </a:r>
            <a:endParaRPr lang="en-US" sz="1500" dirty="0"/>
          </a:p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Меню, двата езика, начална страница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4663440" y="1143000"/>
            <a:ext cx="3931920" cy="9144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4846320" y="1344168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6962" y="1454810"/>
            <a:ext cx="281635" cy="281635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5532120" y="1252728"/>
            <a:ext cx="29260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2. Изследвания</a:t>
            </a:r>
            <a:endParaRPr lang="en-US" sz="1500" dirty="0"/>
          </a:p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Направления, броячи, модел на Кумер</a:t>
            </a:r>
            <a:endParaRPr lang="en-US" sz="1500" dirty="0"/>
          </a:p>
        </p:txBody>
      </p:sp>
      <p:sp>
        <p:nvSpPr>
          <p:cNvPr id="11" name="Shape 7"/>
          <p:cNvSpPr/>
          <p:nvPr/>
        </p:nvSpPr>
        <p:spPr>
          <a:xfrm>
            <a:off x="457200" y="2240280"/>
            <a:ext cx="3931920" cy="9144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640080" y="2441448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722" y="2552090"/>
            <a:ext cx="281635" cy="281635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325880" y="2350008"/>
            <a:ext cx="29260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3. Публикации</a:t>
            </a:r>
            <a:endParaRPr lang="en-US" sz="1500" dirty="0"/>
          </a:p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Филтри, годишни страници, отчет, CSV</a:t>
            </a:r>
            <a:endParaRPr lang="en-US" sz="1500" dirty="0"/>
          </a:p>
        </p:txBody>
      </p:sp>
      <p:sp>
        <p:nvSpPr>
          <p:cNvPr id="15" name="Shape 10"/>
          <p:cNvSpPr/>
          <p:nvPr/>
        </p:nvSpPr>
        <p:spPr>
          <a:xfrm>
            <a:off x="4663440" y="2240280"/>
            <a:ext cx="3931920" cy="9144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6" name="Shape 11"/>
          <p:cNvSpPr/>
          <p:nvPr/>
        </p:nvSpPr>
        <p:spPr>
          <a:xfrm>
            <a:off x="4846320" y="2441448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6962" y="2552090"/>
            <a:ext cx="281635" cy="281635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5532120" y="2350008"/>
            <a:ext cx="29260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4. Състав</a:t>
            </a:r>
            <a:endParaRPr lang="en-US" sz="1500" dirty="0"/>
          </a:p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Карти, „Обобщен отчет“, цитирания, „Точки НАЦИД“</a:t>
            </a:r>
            <a:endParaRPr lang="en-US" sz="1500" dirty="0"/>
          </a:p>
        </p:txBody>
      </p:sp>
      <p:sp>
        <p:nvSpPr>
          <p:cNvPr id="19" name="Shape 13"/>
          <p:cNvSpPr/>
          <p:nvPr/>
        </p:nvSpPr>
        <p:spPr>
          <a:xfrm>
            <a:off x="457200" y="3337560"/>
            <a:ext cx="3931920" cy="9144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0" name="Shape 14"/>
          <p:cNvSpPr/>
          <p:nvPr/>
        </p:nvSpPr>
        <p:spPr>
          <a:xfrm>
            <a:off x="640080" y="3538728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722" y="3649370"/>
            <a:ext cx="281635" cy="281635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1325880" y="3447288"/>
            <a:ext cx="29260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5. Нова публикация</a:t>
            </a:r>
            <a:endParaRPr lang="en-US" sz="1500" dirty="0"/>
          </a:p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Форма, APA стил, проверка, GitHub</a:t>
            </a:r>
            <a:endParaRPr lang="en-US" sz="1500" dirty="0"/>
          </a:p>
        </p:txBody>
      </p:sp>
      <p:sp>
        <p:nvSpPr>
          <p:cNvPr id="23" name="Shape 16"/>
          <p:cNvSpPr/>
          <p:nvPr/>
        </p:nvSpPr>
        <p:spPr>
          <a:xfrm>
            <a:off x="4663440" y="3337560"/>
            <a:ext cx="3931920" cy="9144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4" name="Shape 17"/>
          <p:cNvSpPr/>
          <p:nvPr/>
        </p:nvSpPr>
        <p:spPr>
          <a:xfrm>
            <a:off x="4846320" y="3538728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56962" y="3649370"/>
            <a:ext cx="281635" cy="281635"/>
          </a:xfrm>
          <a:prstGeom prst="rect">
            <a:avLst/>
          </a:prstGeom>
        </p:spPr>
      </p:pic>
      <p:sp>
        <p:nvSpPr>
          <p:cNvPr id="26" name="Text 18"/>
          <p:cNvSpPr txBox="1"/>
          <p:nvPr/>
        </p:nvSpPr>
        <p:spPr>
          <a:xfrm>
            <a:off x="5532120" y="3447288"/>
            <a:ext cx="29260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6. Обновяване на сайта</a:t>
            </a:r>
            <a:endParaRPr lang="en-US" sz="1500" dirty="0"/>
          </a:p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Pull Request → Merge → публикуване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1691640"/>
            <a:ext cx="1097280" cy="10972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169164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40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2011680" y="1737360"/>
            <a:ext cx="6583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Какво има в сайта</a:t>
            </a:r>
            <a:endParaRPr lang="en-US" sz="3400" dirty="0"/>
          </a:p>
        </p:txBody>
      </p:sp>
      <p:sp>
        <p:nvSpPr>
          <p:cNvPr id="5" name="Text 0"/>
          <p:cNvSpPr/>
          <p:nvPr>
            <p:ph idx="101" type="body" hasCustomPrompt="1"/>
          </p:nvPr>
        </p:nvSpPr>
        <p:spPr>
          <a:xfrm>
            <a:off x="2011680" y="2697480"/>
            <a:ext cx="6583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chemeClr val="accent6"/>
                </a:solidFill>
              </a:rPr>
              <a:t>Статичен двуезичен сайт: български на urs.ir.bas.bg, английски на /en/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Начална страница и меню</a:t>
            </a:r>
            <a:endParaRPr lang="en-US" sz="2600" dirty="0"/>
          </a:p>
        </p:txBody>
      </p:sp>
      <p:sp>
        <p:nvSpPr>
          <p:cNvPr id="3" name="Начална страница frame"/>
          <p:cNvSpPr/>
          <p:nvPr/>
        </p:nvSpPr>
        <p:spPr>
          <a:xfrm>
            <a:off x="457200" y="1051560"/>
            <a:ext cx="4937760" cy="3086100"/>
          </a:xfrm>
          <a:prstGeom prst="rect">
            <a:avLst/>
          </a:prstGeom>
          <a:solidFill>
            <a:schemeClr val="bg2"/>
          </a:solidFill>
          <a:ln w="9525">
            <a:solidFill>
              <a:srgbClr val="DDE2E6"/>
            </a:solidFill>
            <a:prstDash val="solid"/>
          </a:ln>
          <a:effectLst>
            <a:outerShdw sx="100000" sy="100000" kx="0" ky="0" algn="bl" rotWithShape="0" blurRad="76200" dist="25400" dir="5400000">
              <a:srgbClr val="0B1622">
                <a:alpha val="18000"/>
              </a:srgbClr>
            </a:outerShdw>
          </a:effectLst>
        </p:spPr>
      </p:sp>
      <p:pic>
        <p:nvPicPr>
          <p:cNvPr id="4" name="Начална страница" descr="Начална страница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051560"/>
            <a:ext cx="4937760" cy="30861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623560" y="1097280"/>
            <a:ext cx="310896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250" b="1" dirty="0">
                <a:solidFill>
                  <a:schemeClr val="tx1"/>
                </a:solidFill>
              </a:rPr>
              <a:t>Меню: </a:t>
            </a:r>
            <a:pPr indent="0" marL="0">
              <a:spcAft>
                <a:spcPts val="5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Начало, Изследвания, Състав, Проекти, Публикации, Услуги, Контакти.</a:t>
            </a:r>
            <a:endParaRPr lang="en-US" sz="125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250" b="1" dirty="0">
                <a:solidFill>
                  <a:schemeClr val="tx1"/>
                </a:solidFill>
              </a:rPr>
              <a:t>Език: </a:t>
            </a:r>
            <a:pPr indent="0" marL="0">
              <a:spcAft>
                <a:spcPts val="5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бутонът „English“ горе вдясно води до същата страница на английски.</a:t>
            </a:r>
            <a:endParaRPr lang="en-US" sz="125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250" b="1" dirty="0">
                <a:solidFill>
                  <a:schemeClr val="tx1"/>
                </a:solidFill>
              </a:rPr>
              <a:t>Живият модел </a:t>
            </a:r>
            <a:pPr indent="0" marL="0">
              <a:spcAft>
                <a:spcPts val="5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на началната страница показва идеята за плавен завой по клотоида.</a:t>
            </a:r>
            <a:endParaRPr lang="en-US" sz="125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250" b="1" dirty="0">
                <a:solidFill>
                  <a:schemeClr val="tx1"/>
                </a:solidFill>
              </a:rPr>
              <a:t>Статистика: </a:t>
            </a:r>
            <a:pPr indent="0" marL="0">
              <a:spcAft>
                <a:spcPts val="5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посещенията се броят без бисквитки (GoatCounter).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1691640"/>
            <a:ext cx="1097280" cy="10972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169164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40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2011680" y="1737360"/>
            <a:ext cx="6583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Изследвания</a:t>
            </a:r>
            <a:endParaRPr lang="en-US" sz="3400" dirty="0"/>
          </a:p>
        </p:txBody>
      </p:sp>
      <p:sp>
        <p:nvSpPr>
          <p:cNvPr id="5" name="Text 0"/>
          <p:cNvSpPr/>
          <p:nvPr>
            <p:ph idx="101" type="body" hasCustomPrompt="1"/>
          </p:nvPr>
        </p:nvSpPr>
        <p:spPr>
          <a:xfrm>
            <a:off x="2011680" y="2697480"/>
            <a:ext cx="6583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chemeClr val="accent6"/>
                </a:solidFill>
              </a:rPr>
              <a:t>Шест научни направления, свързани с публикациите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Научни направления</a:t>
            </a:r>
            <a:endParaRPr lang="en-US" sz="2600" dirty="0"/>
          </a:p>
        </p:txBody>
      </p:sp>
      <p:sp>
        <p:nvSpPr>
          <p:cNvPr id="3" name="Изследвания frame"/>
          <p:cNvSpPr/>
          <p:nvPr/>
        </p:nvSpPr>
        <p:spPr>
          <a:xfrm>
            <a:off x="457200" y="1051560"/>
            <a:ext cx="4937760" cy="3086100"/>
          </a:xfrm>
          <a:prstGeom prst="rect">
            <a:avLst/>
          </a:prstGeom>
          <a:solidFill>
            <a:schemeClr val="bg2"/>
          </a:solidFill>
          <a:ln w="9525">
            <a:solidFill>
              <a:srgbClr val="DDE2E6"/>
            </a:solidFill>
            <a:prstDash val="solid"/>
          </a:ln>
          <a:effectLst>
            <a:outerShdw sx="100000" sy="100000" kx="0" ky="0" algn="bl" rotWithShape="0" blurRad="76200" dist="25400" dir="5400000">
              <a:srgbClr val="0B1622">
                <a:alpha val="18000"/>
              </a:srgbClr>
            </a:outerShdw>
          </a:effectLst>
        </p:spPr>
      </p:sp>
      <p:pic>
        <p:nvPicPr>
          <p:cNvPr id="4" name="Изследвания" descr="Изследвания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051560"/>
            <a:ext cx="4937760" cy="30861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623560" y="1097280"/>
            <a:ext cx="310896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250" b="1" dirty="0">
                <a:solidFill>
                  <a:schemeClr val="tx1"/>
                </a:solidFill>
              </a:rPr>
              <a:t>Всяка карта </a:t>
            </a:r>
            <a:pPr indent="0" marL="0">
              <a:spcAft>
                <a:spcPts val="5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показва колко публикации има в направлението.</a:t>
            </a:r>
            <a:endParaRPr lang="en-US" sz="125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250" b="1" dirty="0">
                <a:solidFill>
                  <a:schemeClr val="tx1"/>
                </a:solidFill>
              </a:rPr>
              <a:t>Броят се обновява сам </a:t>
            </a:r>
            <a:pPr indent="0" marL="0">
              <a:spcAft>
                <a:spcPts val="5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при всяка нова публикация, въведена от колектива.</a:t>
            </a:r>
            <a:endParaRPr lang="en-US" sz="125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250" b="1" dirty="0">
                <a:solidFill>
                  <a:schemeClr val="tx1"/>
                </a:solidFill>
              </a:rPr>
              <a:t>Клик върху картата </a:t>
            </a:r>
            <a:pPr indent="0" marL="0">
              <a:spcAft>
                <a:spcPts val="5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отваря всички публикации на направлението с филтри и отчет.</a:t>
            </a:r>
            <a:endParaRPr lang="en-US" sz="125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250" b="1" dirty="0">
                <a:solidFill>
                  <a:schemeClr val="tx1"/>
                </a:solidFill>
              </a:rPr>
              <a:t>„Автономна навигация“ </a:t>
            </a:r>
            <a:pPr indent="0" marL="0">
              <a:spcAft>
                <a:spcPts val="5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води към страницата с уникалния модел и приносите.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Модел на Кумер („Автономна навигация“)</a:t>
            </a:r>
            <a:endParaRPr lang="en-US" sz="2600" dirty="0"/>
          </a:p>
        </p:txBody>
      </p:sp>
      <p:sp>
        <p:nvSpPr>
          <p:cNvPr id="3" name="Модел на Кумер frame"/>
          <p:cNvSpPr/>
          <p:nvPr/>
        </p:nvSpPr>
        <p:spPr>
          <a:xfrm>
            <a:off x="457200" y="1051560"/>
            <a:ext cx="3931920" cy="3557451"/>
          </a:xfrm>
          <a:prstGeom prst="rect">
            <a:avLst/>
          </a:prstGeom>
          <a:solidFill>
            <a:schemeClr val="bg2"/>
          </a:solidFill>
          <a:ln w="9525">
            <a:solidFill>
              <a:srgbClr val="DDE2E6"/>
            </a:solidFill>
            <a:prstDash val="solid"/>
          </a:ln>
          <a:effectLst>
            <a:outerShdw sx="100000" sy="100000" kx="0" ky="0" algn="bl" rotWithShape="0" blurRad="76200" dist="25400" dir="5400000">
              <a:srgbClr val="0B1622">
                <a:alpha val="18000"/>
              </a:srgbClr>
            </a:outerShdw>
          </a:effectLst>
        </p:spPr>
      </p:sp>
      <p:pic>
        <p:nvPicPr>
          <p:cNvPr id="4" name="Модел на Кумер" descr="Модел на Кумер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051560"/>
            <a:ext cx="3931920" cy="3557451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663440" y="1097280"/>
            <a:ext cx="406908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250" b="1" dirty="0">
                <a:solidFill>
                  <a:schemeClr val="tx1"/>
                </a:solidFill>
              </a:rPr>
              <a:t>Изчислява се на живо </a:t>
            </a:r>
            <a:pPr indent="0" marL="0">
              <a:spcAft>
                <a:spcPts val="5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в браузъра по уравненията от статията.</a:t>
            </a:r>
            <a:endParaRPr lang="en-US" sz="125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250" b="1" dirty="0">
                <a:solidFill>
                  <a:schemeClr val="tx1"/>
                </a:solidFill>
              </a:rPr>
              <a:t>Плъзгачи: </a:t>
            </a:r>
            <a:pPr indent="0" marL="0">
              <a:spcAft>
                <a:spcPts val="5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скорост W (до 150 m/s) и максимален крен γmax (от 28°).</a:t>
            </a:r>
            <a:endParaRPr lang="en-US" sz="125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250" b="1" dirty="0">
                <a:solidFill>
                  <a:schemeClr val="tx1"/>
                </a:solidFill>
              </a:rPr>
              <a:t>Изберете завой </a:t>
            </a:r>
            <a:pPr indent="0" marL="0">
              <a:spcAft>
                <a:spcPts val="5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на картата или в таблицата — вижда се увеличение с точките b₁ и b₂.</a:t>
            </a:r>
            <a:endParaRPr lang="en-US" sz="125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250" b="1" dirty="0">
                <a:solidFill>
                  <a:schemeClr val="tx1"/>
                </a:solidFill>
              </a:rPr>
              <a:t>Графики: </a:t>
            </a:r>
            <a:pPr indent="0" marL="0">
              <a:spcAft>
                <a:spcPts val="5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пътен ъгъл и странично ускорение, сравнени с класическия завой.</a:t>
            </a:r>
            <a:endParaRPr lang="en-US" sz="125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250" b="1" dirty="0">
                <a:solidFill>
                  <a:schemeClr val="tx1"/>
                </a:solidFill>
              </a:rPr>
              <a:t>Над модела </a:t>
            </a:r>
            <a:pPr indent="0" marL="0">
              <a:spcAft>
                <a:spcPts val="5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са научните и научно-приложните приноси на статията.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1691640"/>
            <a:ext cx="1097280" cy="10972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169164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40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2011680" y="1737360"/>
            <a:ext cx="6583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Публикации</a:t>
            </a:r>
            <a:endParaRPr lang="en-US" sz="3400" dirty="0"/>
          </a:p>
        </p:txBody>
      </p:sp>
      <p:sp>
        <p:nvSpPr>
          <p:cNvPr id="5" name="Text 0"/>
          <p:cNvSpPr/>
          <p:nvPr>
            <p:ph idx="101" type="body" hasCustomPrompt="1"/>
          </p:nvPr>
        </p:nvSpPr>
        <p:spPr>
          <a:xfrm>
            <a:off x="2011680" y="2697480"/>
            <a:ext cx="6583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chemeClr val="accent6"/>
                </a:solidFill>
              </a:rPr>
              <a:t>Текущ списък, годишни страници и обобщение за отчет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Страница „Публикации“</a:t>
            </a:r>
            <a:endParaRPr lang="en-US" sz="2600" dirty="0"/>
          </a:p>
        </p:txBody>
      </p:sp>
      <p:sp>
        <p:nvSpPr>
          <p:cNvPr id="3" name="Публикации frame"/>
          <p:cNvSpPr/>
          <p:nvPr/>
        </p:nvSpPr>
        <p:spPr>
          <a:xfrm>
            <a:off x="457200" y="1051560"/>
            <a:ext cx="4937760" cy="3086100"/>
          </a:xfrm>
          <a:prstGeom prst="rect">
            <a:avLst/>
          </a:prstGeom>
          <a:solidFill>
            <a:schemeClr val="bg2"/>
          </a:solidFill>
          <a:ln w="9525">
            <a:solidFill>
              <a:srgbClr val="DDE2E6"/>
            </a:solidFill>
            <a:prstDash val="solid"/>
          </a:ln>
          <a:effectLst>
            <a:outerShdw sx="100000" sy="100000" kx="0" ky="0" algn="bl" rotWithShape="0" blurRad="76200" dist="25400" dir="5400000">
              <a:srgbClr val="0B1622">
                <a:alpha val="18000"/>
              </a:srgbClr>
            </a:outerShdw>
          </a:effectLst>
        </p:spPr>
      </p:sp>
      <p:pic>
        <p:nvPicPr>
          <p:cNvPr id="4" name="Публикации" descr="Публикации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051560"/>
            <a:ext cx="4937760" cy="30861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623560" y="1097280"/>
            <a:ext cx="310896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250" b="1" dirty="0">
                <a:solidFill>
                  <a:schemeClr val="tx1"/>
                </a:solidFill>
              </a:rPr>
              <a:t>Филтри </a:t>
            </a:r>
            <a:pPr indent="0" marL="0">
              <a:spcAft>
                <a:spcPts val="5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„По направление“ и „По тема“ — показват само съответните публикации.</a:t>
            </a:r>
            <a:endParaRPr lang="en-US" sz="125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250" b="1" dirty="0">
                <a:solidFill>
                  <a:schemeClr val="tx1"/>
                </a:solidFill>
              </a:rPr>
              <a:t>Заглавието </a:t>
            </a:r>
            <a:pPr indent="0" marL="0">
              <a:spcAft>
                <a:spcPts val="5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е връзка към публикацията (DOI), ако има такава.</a:t>
            </a:r>
            <a:endParaRPr lang="en-US" sz="125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250" b="1" dirty="0">
                <a:solidFill>
                  <a:schemeClr val="tx1"/>
                </a:solidFill>
              </a:rPr>
              <a:t>„Архив“ </a:t>
            </a:r>
            <a:pPr indent="0" marL="0">
              <a:spcAft>
                <a:spcPts val="5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в края на страницата: годишни страници 2026, 2025, 2022 – 2024 и до 2021 г.</a:t>
            </a:r>
            <a:endParaRPr lang="en-US" sz="125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250" b="1" dirty="0">
                <a:solidFill>
                  <a:schemeClr val="tx1"/>
                </a:solidFill>
              </a:rPr>
              <a:t>Всяка публикация </a:t>
            </a:r>
            <a:pPr indent="0" marL="0">
              <a:spcAft>
                <a:spcPts val="5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е на страницата за годината си.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Годишни страници и обобщение за отчет</a:t>
            </a:r>
            <a:endParaRPr lang="en-US" sz="2600" dirty="0"/>
          </a:p>
        </p:txBody>
      </p:sp>
      <p:sp>
        <p:nvSpPr>
          <p:cNvPr id="3" name="Обобщение за отчет frame"/>
          <p:cNvSpPr/>
          <p:nvPr/>
        </p:nvSpPr>
        <p:spPr>
          <a:xfrm>
            <a:off x="2271252" y="1051560"/>
            <a:ext cx="4601497" cy="1783080"/>
          </a:xfrm>
          <a:prstGeom prst="rect">
            <a:avLst/>
          </a:prstGeom>
          <a:solidFill>
            <a:schemeClr val="bg2"/>
          </a:solidFill>
          <a:ln w="9525">
            <a:solidFill>
              <a:srgbClr val="DDE2E6"/>
            </a:solidFill>
            <a:prstDash val="solid"/>
          </a:ln>
          <a:effectLst>
            <a:outerShdw sx="100000" sy="100000" kx="0" ky="0" algn="bl" rotWithShape="0" blurRad="76200" dist="25400" dir="5400000">
              <a:srgbClr val="0B1622">
                <a:alpha val="18000"/>
              </a:srgbClr>
            </a:outerShdw>
          </a:effectLst>
        </p:spPr>
      </p:sp>
      <p:pic>
        <p:nvPicPr>
          <p:cNvPr id="4" name="Обобщение за отчет" descr="Обобщение за отчет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71252" y="1051560"/>
            <a:ext cx="4601497" cy="178308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457200" y="3154680"/>
            <a:ext cx="260604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621792" y="3310128"/>
            <a:ext cx="438912" cy="43891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353" y="3406689"/>
            <a:ext cx="245791" cy="245791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188720" y="3310128"/>
            <a:ext cx="17830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Филтри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21792" y="3840480"/>
            <a:ext cx="2331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направление, тема, индексиране/квартил, година, автор — комбинират се</a:t>
            </a:r>
            <a:endParaRPr lang="en-US" sz="1100" dirty="0"/>
          </a:p>
        </p:txBody>
      </p:sp>
      <p:sp>
        <p:nvSpPr>
          <p:cNvPr id="10" name="Shape 6"/>
          <p:cNvSpPr/>
          <p:nvPr/>
        </p:nvSpPr>
        <p:spPr>
          <a:xfrm>
            <a:off x="3246120" y="3154680"/>
            <a:ext cx="260604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3410712" y="3310128"/>
            <a:ext cx="438912" cy="43891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7273" y="3406689"/>
            <a:ext cx="245791" cy="245791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3977640" y="3310128"/>
            <a:ext cx="17830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Обобщение</a:t>
            </a:r>
            <a:endParaRPr lang="en-US" sz="1400" dirty="0"/>
          </a:p>
        </p:txBody>
      </p:sp>
      <p:sp>
        <p:nvSpPr>
          <p:cNvPr id="14" name="Text 9"/>
          <p:cNvSpPr txBox="1"/>
          <p:nvPr/>
        </p:nvSpPr>
        <p:spPr>
          <a:xfrm>
            <a:off x="3410712" y="3840480"/>
            <a:ext cx="2331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брой, WoS/Scopus, квартили, Σ SJR, Σ IF, DOI, дял ИР — за избраното</a:t>
            </a:r>
            <a:endParaRPr lang="en-US" sz="1100" dirty="0"/>
          </a:p>
        </p:txBody>
      </p:sp>
      <p:sp>
        <p:nvSpPr>
          <p:cNvPr id="15" name="Shape 10"/>
          <p:cNvSpPr/>
          <p:nvPr/>
        </p:nvSpPr>
        <p:spPr>
          <a:xfrm>
            <a:off x="6035040" y="3154680"/>
            <a:ext cx="260604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6" name="Shape 11"/>
          <p:cNvSpPr/>
          <p:nvPr/>
        </p:nvSpPr>
        <p:spPr>
          <a:xfrm>
            <a:off x="6199632" y="3310128"/>
            <a:ext cx="438912" cy="43891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6193" y="3406689"/>
            <a:ext cx="245791" cy="245791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6766560" y="3310128"/>
            <a:ext cx="17830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CSV и печат</a:t>
            </a:r>
            <a:endParaRPr lang="en-US" sz="1400" dirty="0"/>
          </a:p>
        </p:txBody>
      </p:sp>
      <p:sp>
        <p:nvSpPr>
          <p:cNvPr id="19" name="Text 13"/>
          <p:cNvSpPr txBox="1"/>
          <p:nvPr/>
        </p:nvSpPr>
        <p:spPr>
          <a:xfrm>
            <a:off x="6199632" y="3840480"/>
            <a:ext cx="2331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„Изтегли CSV“ отваря се в Excel; „Печат“ — без менюто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1691640"/>
            <a:ext cx="1097280" cy="10972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169164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40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2011680" y="1737360"/>
            <a:ext cx="6583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Състав</a:t>
            </a:r>
            <a:endParaRPr lang="en-US" sz="3400" dirty="0"/>
          </a:p>
        </p:txBody>
      </p:sp>
      <p:sp>
        <p:nvSpPr>
          <p:cNvPr id="5" name="Text 0"/>
          <p:cNvSpPr/>
          <p:nvPr>
            <p:ph idx="101" type="body" hasCustomPrompt="1"/>
          </p:nvPr>
        </p:nvSpPr>
        <p:spPr>
          <a:xfrm>
            <a:off x="2011680" y="2697480"/>
            <a:ext cx="6583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chemeClr val="accent6"/>
                </a:solidFill>
              </a:rPr>
              <a:t>Карта на всеки потребител, обобщен отчет, цитирания и „Точки НАЦИД“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Картата на потребителя</a:t>
            </a:r>
            <a:endParaRPr lang="en-US" sz="2600" dirty="0"/>
          </a:p>
        </p:txBody>
      </p:sp>
      <p:sp>
        <p:nvSpPr>
          <p:cNvPr id="3" name="Карта на потребителя frame"/>
          <p:cNvSpPr/>
          <p:nvPr/>
        </p:nvSpPr>
        <p:spPr>
          <a:xfrm>
            <a:off x="457200" y="1051560"/>
            <a:ext cx="3291840" cy="3474720"/>
          </a:xfrm>
          <a:prstGeom prst="rect">
            <a:avLst/>
          </a:prstGeom>
          <a:solidFill>
            <a:schemeClr val="bg2"/>
          </a:solidFill>
          <a:ln w="9525">
            <a:solidFill>
              <a:srgbClr val="DDE2E6"/>
            </a:solidFill>
            <a:prstDash val="solid"/>
          </a:ln>
          <a:effectLst>
            <a:outerShdw sx="100000" sy="100000" kx="0" ky="0" algn="bl" rotWithShape="0" blurRad="76200" dist="25400" dir="5400000">
              <a:srgbClr val="0B1622">
                <a:alpha val="18000"/>
              </a:srgbClr>
            </a:outerShdw>
          </a:effectLst>
        </p:spPr>
      </p:sp>
      <p:pic>
        <p:nvPicPr>
          <p:cNvPr id="4" name="Карта на потребителя" descr="Карта на потребителя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051560"/>
            <a:ext cx="3291840" cy="3474720"/>
          </a:xfrm>
          <a:prstGeom prst="rect">
            <a:avLst/>
          </a:prstGeom>
        </p:spPr>
      </p:pic>
      <p:sp>
        <p:nvSpPr>
          <p:cNvPr id="5" name="badge 1"/>
          <p:cNvSpPr/>
          <p:nvPr/>
        </p:nvSpPr>
        <p:spPr>
          <a:xfrm>
            <a:off x="4114800" y="1188720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4114800" y="11887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1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663440" y="1143000"/>
            <a:ext cx="4023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Звание, име, роля и научни интереси</a:t>
            </a:r>
            <a:endParaRPr lang="en-US" sz="1350" dirty="0"/>
          </a:p>
        </p:txBody>
      </p:sp>
      <p:sp>
        <p:nvSpPr>
          <p:cNvPr id="8" name="badge 2"/>
          <p:cNvSpPr/>
          <p:nvPr/>
        </p:nvSpPr>
        <p:spPr>
          <a:xfrm>
            <a:off x="4114800" y="2011680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4114800" y="20116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2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4663440" y="1965960"/>
            <a:ext cx="4023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„Обобщен отчет“ — всички публикации на човека от целия сайт</a:t>
            </a:r>
            <a:endParaRPr lang="en-US" sz="1350" dirty="0"/>
          </a:p>
        </p:txBody>
      </p:sp>
      <p:sp>
        <p:nvSpPr>
          <p:cNvPr id="11" name="badge 3"/>
          <p:cNvSpPr/>
          <p:nvPr/>
        </p:nvSpPr>
        <p:spPr>
          <a:xfrm>
            <a:off x="4114800" y="2834640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4114800" y="28346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3</a:t>
            </a:r>
            <a:endParaRPr lang="en-US" sz="1400" dirty="0"/>
          </a:p>
        </p:txBody>
      </p:sp>
      <p:sp>
        <p:nvSpPr>
          <p:cNvPr id="13" name="Text 10"/>
          <p:cNvSpPr txBox="1"/>
          <p:nvPr/>
        </p:nvSpPr>
        <p:spPr>
          <a:xfrm>
            <a:off x="4663440" y="2788920"/>
            <a:ext cx="4023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„+ Нова публикация“ и цитирания — само за потребители с GitHub акаунт</a:t>
            </a:r>
            <a:endParaRPr lang="en-US" sz="1350" dirty="0"/>
          </a:p>
        </p:txBody>
      </p:sp>
      <p:sp>
        <p:nvSpPr>
          <p:cNvPr id="14" name="badge 4"/>
          <p:cNvSpPr/>
          <p:nvPr/>
        </p:nvSpPr>
        <p:spPr>
          <a:xfrm>
            <a:off x="4114800" y="3657600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4114800" y="36576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4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4663440" y="3611880"/>
            <a:ext cx="4023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ORCID, Google Scholar / ResearchGate, имейл</a:t>
            </a:r>
            <a:endParaRPr lang="en-US" sz="1350" dirty="0"/>
          </a:p>
        </p:txBody>
      </p:sp>
      <p:sp>
        <p:nvSpPr>
          <p:cNvPr id="17" name="Text 14"/>
          <p:cNvSpPr txBox="1"/>
          <p:nvPr/>
        </p:nvSpPr>
        <p:spPr>
          <a:xfrm>
            <a:off x="4114800" y="443484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chemeClr val="accent5"/>
                </a:solidFill>
              </a:rPr>
              <a:t>Профилът си редактирате във файла src/data/team/&lt;фамилия&gt;.ts — вижте CONTRIBUTING.md.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Обобщен отчет на потребителя</a:t>
            </a:r>
            <a:endParaRPr lang="en-US" sz="2600" dirty="0"/>
          </a:p>
        </p:txBody>
      </p:sp>
      <p:sp>
        <p:nvSpPr>
          <p:cNvPr id="3" name="Обобщен отчет frame"/>
          <p:cNvSpPr/>
          <p:nvPr/>
        </p:nvSpPr>
        <p:spPr>
          <a:xfrm>
            <a:off x="460858" y="1051560"/>
            <a:ext cx="4564685" cy="3566160"/>
          </a:xfrm>
          <a:prstGeom prst="rect">
            <a:avLst/>
          </a:prstGeom>
          <a:solidFill>
            <a:schemeClr val="bg2"/>
          </a:solidFill>
          <a:ln w="9525">
            <a:solidFill>
              <a:srgbClr val="DDE2E6"/>
            </a:solidFill>
            <a:prstDash val="solid"/>
          </a:ln>
          <a:effectLst>
            <a:outerShdw sx="100000" sy="100000" kx="0" ky="0" algn="bl" rotWithShape="0" blurRad="76200" dist="25400" dir="5400000">
              <a:srgbClr val="0B1622">
                <a:alpha val="18000"/>
              </a:srgbClr>
            </a:outerShdw>
          </a:effectLst>
        </p:spPr>
      </p:sp>
      <p:pic>
        <p:nvPicPr>
          <p:cNvPr id="4" name="Обобщен отчет" descr="Обобщен отчет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858" y="1051560"/>
            <a:ext cx="4564685" cy="356616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303520" y="1097280"/>
            <a:ext cx="34290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250" b="1" dirty="0">
                <a:solidFill>
                  <a:schemeClr val="tx1"/>
                </a:solidFill>
              </a:rPr>
              <a:t>Всички публикации </a:t>
            </a:r>
            <a:pPr indent="0" marL="0">
              <a:spcAft>
                <a:spcPts val="5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на човека от целия сайт, без повторения (по DOI или заглавие).</a:t>
            </a:r>
            <a:endParaRPr lang="en-US" sz="125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250" b="1" dirty="0">
                <a:solidFill>
                  <a:schemeClr val="tx1"/>
                </a:solidFill>
              </a:rPr>
              <a:t>Филтър „Съавтор“ </a:t>
            </a:r>
            <a:pPr indent="0" marL="0">
              <a:spcAft>
                <a:spcPts val="5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показва общите публикации с колега.</a:t>
            </a:r>
            <a:endParaRPr lang="en-US" sz="125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250" b="1" dirty="0">
                <a:solidFill>
                  <a:schemeClr val="tx1"/>
                </a:solidFill>
              </a:rPr>
              <a:t>Цитирания X </a:t>
            </a:r>
            <a:pPr indent="0" marL="0">
              <a:spcAft>
                <a:spcPts val="5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— точките по НАЦИД под годината на всяка публикация и сборът в обобщението. Въвеждане и търсене — „Помощ: цитирания“ (за потребителите с акаунт).</a:t>
            </a:r>
            <a:endParaRPr lang="en-US" sz="125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250" b="1" dirty="0">
                <a:solidFill>
                  <a:schemeClr val="tx1"/>
                </a:solidFill>
              </a:rPr>
              <a:t>CSV и печат </a:t>
            </a:r>
            <a:pPr indent="0" marL="0">
              <a:spcAft>
                <a:spcPts val="5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— готово за годишния отчет.</a:t>
            </a:r>
            <a:endParaRPr lang="en-US" sz="125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250" b="1" dirty="0">
                <a:solidFill>
                  <a:schemeClr val="tx1"/>
                </a:solidFill>
              </a:rPr>
              <a:t>Липсва публикация? </a:t>
            </a:r>
            <a:pPr indent="0" marL="0">
              <a:spcAft>
                <a:spcPts val="5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Въведете я през формата — отчетът се обновява сам.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Цитирания, „Точки НАЦИД“ и писма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2606040" cy="2651760"/>
          </a:xfrm>
          <a:prstGeom prst="roundRect">
            <a:avLst>
              <a:gd name="adj" fmla="val 280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21792" y="128016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2434" y="1390802"/>
            <a:ext cx="281635" cy="281635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234440" y="1280160"/>
            <a:ext cx="1737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Търсене на цитирания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1792" y="1965960"/>
            <a:ext cx="228600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Веднъж месечно и с бутона „Търси нови цитирания“ (около 20–25 мин.), вкл. списанията на БАН. По имейл получавате само своята част. Потвърждавате с една отметка.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3246120" y="1097280"/>
            <a:ext cx="2606040" cy="2651760"/>
          </a:xfrm>
          <a:prstGeom prst="roundRect">
            <a:avLst>
              <a:gd name="adj" fmla="val 280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410712" y="1280160"/>
            <a:ext cx="502920" cy="50292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1354" y="1390802"/>
            <a:ext cx="281635" cy="281635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4023360" y="1280160"/>
            <a:ext cx="1737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„Таблица по имейл“</a:t>
            </a:r>
            <a:endParaRPr lang="en-US" sz="1400" dirty="0"/>
          </a:p>
        </p:txBody>
      </p:sp>
      <p:sp>
        <p:nvSpPr>
          <p:cNvPr id="12" name="Text 8"/>
          <p:cNvSpPr txBox="1"/>
          <p:nvPr/>
        </p:nvSpPr>
        <p:spPr>
          <a:xfrm>
            <a:off x="3410712" y="1965960"/>
            <a:ext cx="228600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Точките по Минималните национални изисквания, стратегия за следващата длъжност и справка от регистъра на НАЦИД — PDF само до вас и ръководителя, до 2–3 минути. На сайта няма числа.</a:t>
            </a:r>
            <a:endParaRPr lang="en-US" sz="1200" dirty="0"/>
          </a:p>
        </p:txBody>
      </p:sp>
      <p:sp>
        <p:nvSpPr>
          <p:cNvPr id="13" name="Shape 9"/>
          <p:cNvSpPr/>
          <p:nvPr/>
        </p:nvSpPr>
        <p:spPr>
          <a:xfrm>
            <a:off x="6035040" y="1097280"/>
            <a:ext cx="2606040" cy="2651760"/>
          </a:xfrm>
          <a:prstGeom prst="roundRect">
            <a:avLst>
              <a:gd name="adj" fmla="val 280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6199632" y="128016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0274" y="1390802"/>
            <a:ext cx="281635" cy="281635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6812280" y="1280160"/>
            <a:ext cx="1737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Писма само при нужда</a:t>
            </a:r>
            <a:endParaRPr lang="en-US" sz="1400" dirty="0"/>
          </a:p>
        </p:txBody>
      </p:sp>
      <p:sp>
        <p:nvSpPr>
          <p:cNvPr id="17" name="Text 12"/>
          <p:cNvSpPr txBox="1"/>
          <p:nvPr/>
        </p:nvSpPr>
        <p:spPr>
          <a:xfrm>
            <a:off x="6199632" y="1965960"/>
            <a:ext cx="228600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Писмо идва за поискана информация или когато трябва да действате (отказ, грешка). При успех — без писмо: резултатът е в текста на заявката.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1691640"/>
            <a:ext cx="1097280" cy="10972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169164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40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2011680" y="1737360"/>
            <a:ext cx="6583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Нова публикация</a:t>
            </a:r>
            <a:endParaRPr lang="en-US" sz="3400" dirty="0"/>
          </a:p>
        </p:txBody>
      </p:sp>
      <p:sp>
        <p:nvSpPr>
          <p:cNvPr id="5" name="Text 0"/>
          <p:cNvSpPr/>
          <p:nvPr>
            <p:ph idx="101" type="body" hasCustomPrompt="1"/>
          </p:nvPr>
        </p:nvSpPr>
        <p:spPr>
          <a:xfrm>
            <a:off x="2011680" y="2697480"/>
            <a:ext cx="6583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chemeClr val="accent6"/>
                </a:solidFill>
              </a:rPr>
              <a:t>От формата на сайта до публикуването — пет стъпки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Целият път на една нова публикация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14400" y="1234440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5218" y="1375258"/>
            <a:ext cx="358445" cy="358445"/>
          </a:xfrm>
          <a:prstGeom prst="rect">
            <a:avLst/>
          </a:prstGeom>
        </p:spPr>
      </p:pic>
      <p:sp>
        <p:nvSpPr>
          <p:cNvPr id="5" name="badge 1"/>
          <p:cNvSpPr/>
          <p:nvPr/>
        </p:nvSpPr>
        <p:spPr>
          <a:xfrm>
            <a:off x="804672" y="1143000"/>
            <a:ext cx="274320" cy="27432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04672" y="114300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1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1719072" y="1444752"/>
            <a:ext cx="384048" cy="219456"/>
          </a:xfrm>
          <a:prstGeom prst="rightArrow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457200" y="2011680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Попълване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457200" y="2377440"/>
            <a:ext cx="1554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Състав → вашата карта → „+ Нова публикация“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2596896" y="1234440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7714" y="1375258"/>
            <a:ext cx="358445" cy="358445"/>
          </a:xfrm>
          <a:prstGeom prst="rect">
            <a:avLst/>
          </a:prstGeom>
        </p:spPr>
      </p:pic>
      <p:sp>
        <p:nvSpPr>
          <p:cNvPr id="12" name="badge 2"/>
          <p:cNvSpPr/>
          <p:nvPr/>
        </p:nvSpPr>
        <p:spPr>
          <a:xfrm>
            <a:off x="2487168" y="1143000"/>
            <a:ext cx="274320" cy="27432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3" name="Text 9"/>
          <p:cNvSpPr txBox="1"/>
          <p:nvPr/>
        </p:nvSpPr>
        <p:spPr>
          <a:xfrm>
            <a:off x="2487168" y="114300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2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3401568" y="1444752"/>
            <a:ext cx="384048" cy="219456"/>
          </a:xfrm>
          <a:prstGeom prst="rightArrow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15" name="Text 11"/>
          <p:cNvSpPr txBox="1"/>
          <p:nvPr/>
        </p:nvSpPr>
        <p:spPr>
          <a:xfrm>
            <a:off x="2139696" y="2011680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Запиши</a:t>
            </a:r>
            <a:endParaRPr lang="en-US" sz="1400" dirty="0"/>
          </a:p>
        </p:txBody>
      </p:sp>
      <p:sp>
        <p:nvSpPr>
          <p:cNvPr id="16" name="Text 12"/>
          <p:cNvSpPr txBox="1"/>
          <p:nvPr/>
        </p:nvSpPr>
        <p:spPr>
          <a:xfrm>
            <a:off x="2139696" y="2377440"/>
            <a:ext cx="1554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проверка във формата; грешките са в червено</a:t>
            </a:r>
            <a:endParaRPr lang="en-US" sz="1100" dirty="0"/>
          </a:p>
        </p:txBody>
      </p:sp>
      <p:sp>
        <p:nvSpPr>
          <p:cNvPr id="17" name="Shape 13"/>
          <p:cNvSpPr/>
          <p:nvPr/>
        </p:nvSpPr>
        <p:spPr>
          <a:xfrm>
            <a:off x="4279392" y="1234440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0210" y="1375258"/>
            <a:ext cx="358445" cy="358445"/>
          </a:xfrm>
          <a:prstGeom prst="rect">
            <a:avLst/>
          </a:prstGeom>
        </p:spPr>
      </p:pic>
      <p:sp>
        <p:nvSpPr>
          <p:cNvPr id="19" name="badge 3"/>
          <p:cNvSpPr/>
          <p:nvPr/>
        </p:nvSpPr>
        <p:spPr>
          <a:xfrm>
            <a:off x="4169664" y="1143000"/>
            <a:ext cx="274320" cy="27432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0" name="Text 15"/>
          <p:cNvSpPr txBox="1"/>
          <p:nvPr/>
        </p:nvSpPr>
        <p:spPr>
          <a:xfrm>
            <a:off x="4169664" y="114300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3</a:t>
            </a:r>
            <a:endParaRPr lang="en-US" sz="1400" dirty="0"/>
          </a:p>
        </p:txBody>
      </p:sp>
      <p:sp>
        <p:nvSpPr>
          <p:cNvPr id="21" name="Shape 16"/>
          <p:cNvSpPr/>
          <p:nvPr/>
        </p:nvSpPr>
        <p:spPr>
          <a:xfrm>
            <a:off x="5084064" y="1444752"/>
            <a:ext cx="384048" cy="219456"/>
          </a:xfrm>
          <a:prstGeom prst="rightArrow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22" name="Text 17"/>
          <p:cNvSpPr txBox="1"/>
          <p:nvPr/>
        </p:nvSpPr>
        <p:spPr>
          <a:xfrm>
            <a:off x="3822192" y="2011680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GitHub</a:t>
            </a:r>
            <a:endParaRPr lang="en-US" sz="1400" dirty="0"/>
          </a:p>
        </p:txBody>
      </p:sp>
      <p:sp>
        <p:nvSpPr>
          <p:cNvPr id="23" name="Text 18"/>
          <p:cNvSpPr txBox="1"/>
          <p:nvPr/>
        </p:nvSpPr>
        <p:spPr>
          <a:xfrm>
            <a:off x="3822192" y="2377440"/>
            <a:ext cx="1554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вход с вашия акаунт → зелен бутон „Create“</a:t>
            </a:r>
            <a:endParaRPr lang="en-US" sz="1100" dirty="0"/>
          </a:p>
        </p:txBody>
      </p:sp>
      <p:sp>
        <p:nvSpPr>
          <p:cNvPr id="24" name="Shape 19"/>
          <p:cNvSpPr/>
          <p:nvPr/>
        </p:nvSpPr>
        <p:spPr>
          <a:xfrm>
            <a:off x="5961888" y="1234440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2706" y="1375258"/>
            <a:ext cx="358445" cy="358445"/>
          </a:xfrm>
          <a:prstGeom prst="rect">
            <a:avLst/>
          </a:prstGeom>
        </p:spPr>
      </p:pic>
      <p:sp>
        <p:nvSpPr>
          <p:cNvPr id="26" name="badge 4"/>
          <p:cNvSpPr/>
          <p:nvPr/>
        </p:nvSpPr>
        <p:spPr>
          <a:xfrm>
            <a:off x="5852160" y="1143000"/>
            <a:ext cx="274320" cy="27432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7" name="Text 21"/>
          <p:cNvSpPr txBox="1"/>
          <p:nvPr/>
        </p:nvSpPr>
        <p:spPr>
          <a:xfrm>
            <a:off x="5852160" y="114300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4</a:t>
            </a:r>
            <a:endParaRPr lang="en-US" sz="1400" dirty="0"/>
          </a:p>
        </p:txBody>
      </p:sp>
      <p:sp>
        <p:nvSpPr>
          <p:cNvPr id="28" name="Shape 22"/>
          <p:cNvSpPr/>
          <p:nvPr/>
        </p:nvSpPr>
        <p:spPr>
          <a:xfrm>
            <a:off x="6766560" y="1444752"/>
            <a:ext cx="384048" cy="219456"/>
          </a:xfrm>
          <a:prstGeom prst="rightArrow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29" name="Text 23"/>
          <p:cNvSpPr txBox="1"/>
          <p:nvPr/>
        </p:nvSpPr>
        <p:spPr>
          <a:xfrm>
            <a:off x="5504688" y="2011680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Проверка</a:t>
            </a:r>
            <a:endParaRPr lang="en-US" sz="1400" dirty="0"/>
          </a:p>
        </p:txBody>
      </p:sp>
      <p:sp>
        <p:nvSpPr>
          <p:cNvPr id="30" name="Text 24"/>
          <p:cNvSpPr txBox="1"/>
          <p:nvPr/>
        </p:nvSpPr>
        <p:spPr>
          <a:xfrm>
            <a:off x="5504688" y="2377440"/>
            <a:ext cx="1554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DOI / ISSN / ISBN в регистрите: ✅ или ❌</a:t>
            </a:r>
            <a:endParaRPr lang="en-US" sz="1100" dirty="0"/>
          </a:p>
        </p:txBody>
      </p:sp>
      <p:sp>
        <p:nvSpPr>
          <p:cNvPr id="31" name="Shape 25"/>
          <p:cNvSpPr/>
          <p:nvPr/>
        </p:nvSpPr>
        <p:spPr>
          <a:xfrm>
            <a:off x="7644384" y="1234440"/>
            <a:ext cx="640080" cy="64008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3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5202" y="1375258"/>
            <a:ext cx="358445" cy="358445"/>
          </a:xfrm>
          <a:prstGeom prst="rect">
            <a:avLst/>
          </a:prstGeom>
        </p:spPr>
      </p:pic>
      <p:sp>
        <p:nvSpPr>
          <p:cNvPr id="33" name="badge 5"/>
          <p:cNvSpPr/>
          <p:nvPr/>
        </p:nvSpPr>
        <p:spPr>
          <a:xfrm>
            <a:off x="7534656" y="1143000"/>
            <a:ext cx="274320" cy="27432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34" name="Text 27"/>
          <p:cNvSpPr txBox="1"/>
          <p:nvPr/>
        </p:nvSpPr>
        <p:spPr>
          <a:xfrm>
            <a:off x="7534656" y="114300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5</a:t>
            </a:r>
            <a:endParaRPr lang="en-US" sz="1400" dirty="0"/>
          </a:p>
        </p:txBody>
      </p:sp>
      <p:sp>
        <p:nvSpPr>
          <p:cNvPr id="35" name="Text 28"/>
          <p:cNvSpPr txBox="1"/>
          <p:nvPr/>
        </p:nvSpPr>
        <p:spPr>
          <a:xfrm>
            <a:off x="7187184" y="2011680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На сайта</a:t>
            </a:r>
            <a:endParaRPr lang="en-US" sz="1400" dirty="0"/>
          </a:p>
        </p:txBody>
      </p:sp>
      <p:sp>
        <p:nvSpPr>
          <p:cNvPr id="36" name="Text 29"/>
          <p:cNvSpPr txBox="1"/>
          <p:nvPr/>
        </p:nvSpPr>
        <p:spPr>
          <a:xfrm>
            <a:off x="7187184" y="2377440"/>
            <a:ext cx="1554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автоматично, до около минута</a:t>
            </a:r>
            <a:endParaRPr lang="en-US" sz="1100" dirty="0"/>
          </a:p>
        </p:txBody>
      </p:sp>
      <p:sp>
        <p:nvSpPr>
          <p:cNvPr id="37" name="Shape 30"/>
          <p:cNvSpPr/>
          <p:nvPr/>
        </p:nvSpPr>
        <p:spPr>
          <a:xfrm>
            <a:off x="457200" y="3429000"/>
            <a:ext cx="8229600" cy="1143000"/>
          </a:xfrm>
          <a:prstGeom prst="roundRect">
            <a:avLst>
              <a:gd name="adj" fmla="val 64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8" name="Shape 31"/>
          <p:cNvSpPr/>
          <p:nvPr/>
        </p:nvSpPr>
        <p:spPr>
          <a:xfrm>
            <a:off x="685800" y="3730752"/>
            <a:ext cx="548640" cy="54864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pic>
        <p:nvPicPr>
          <p:cNvPr id="39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6501" y="3851453"/>
            <a:ext cx="307238" cy="307238"/>
          </a:xfrm>
          <a:prstGeom prst="rect">
            <a:avLst/>
          </a:prstGeom>
        </p:spPr>
      </p:pic>
      <p:sp>
        <p:nvSpPr>
          <p:cNvPr id="40" name="Text 32"/>
          <p:cNvSpPr txBox="1"/>
          <p:nvPr/>
        </p:nvSpPr>
        <p:spPr>
          <a:xfrm>
            <a:off x="1417320" y="3520440"/>
            <a:ext cx="71323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Защо GitHub? </a:t>
            </a:r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Сайтът няма собствен вход и не пази пароли. Самоличността се проверява от GitHub: заявка се приема само от акаунта на потребителя (или на ръководителя). Хранилището е публично — за статии под рецензия въвеждайте само резюме, никога пълен текст.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Формата: полета и подсказки</a:t>
            </a:r>
            <a:endParaRPr lang="en-US" sz="2600" dirty="0"/>
          </a:p>
        </p:txBody>
      </p:sp>
      <p:sp>
        <p:nvSpPr>
          <p:cNvPr id="3" name="Формата frame"/>
          <p:cNvSpPr/>
          <p:nvPr/>
        </p:nvSpPr>
        <p:spPr>
          <a:xfrm>
            <a:off x="457200" y="1051560"/>
            <a:ext cx="4206240" cy="3441469"/>
          </a:xfrm>
          <a:prstGeom prst="rect">
            <a:avLst/>
          </a:prstGeom>
          <a:solidFill>
            <a:schemeClr val="bg2"/>
          </a:solidFill>
          <a:ln w="9525">
            <a:solidFill>
              <a:srgbClr val="DDE2E6"/>
            </a:solidFill>
            <a:prstDash val="solid"/>
          </a:ln>
          <a:effectLst>
            <a:outerShdw sx="100000" sy="100000" kx="0" ky="0" algn="bl" rotWithShape="0" blurRad="76200" dist="25400" dir="5400000">
              <a:srgbClr val="0B1622">
                <a:alpha val="18000"/>
              </a:srgbClr>
            </a:outerShdw>
          </a:effectLst>
        </p:spPr>
      </p:sp>
      <p:pic>
        <p:nvPicPr>
          <p:cNvPr id="4" name="Формата" descr="Формата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051560"/>
            <a:ext cx="4206240" cy="3441469"/>
          </a:xfrm>
          <a:prstGeom prst="rect">
            <a:avLst/>
          </a:prstGeom>
        </p:spPr>
      </p:pic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892040" y="1051560"/>
          <a:ext cx="3794760" cy="914400"/>
        </p:xfrm>
        <a:graphic>
          <a:graphicData uri="http://schemas.openxmlformats.org/drawingml/2006/table">
            <a:tbl>
              <a:tblPr/>
              <a:tblGrid>
                <a:gridCol w="1143000"/>
                <a:gridCol w="2651760"/>
              </a:tblGrid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Поле</a:t>
                      </a:r>
                      <a:endParaRPr lang="en-US" sz="1000" dirty="0"/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62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Какво се въвежда</a:t>
                      </a:r>
                      <a:endParaRPr lang="en-US" sz="1000" dirty="0"/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622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0B1622"/>
                          </a:solidFill>
                        </a:rPr>
                        <a:t>Автори *</a:t>
                      </a:r>
                      <a:endParaRPr lang="en-US" sz="1000" dirty="0"/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B1622"/>
                          </a:solidFill>
                        </a:rPr>
                        <a:t>APA: „Фамилия, И.“, запетаи, „&amp;“ преди последния</a:t>
                      </a:r>
                      <a:endParaRPr lang="en-US" sz="1000" dirty="0"/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0B1622"/>
                          </a:solidFill>
                        </a:rPr>
                        <a:t>Година *</a:t>
                      </a:r>
                      <a:endParaRPr lang="en-US" sz="1000" dirty="0"/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B1622"/>
                          </a:solidFill>
                        </a:rPr>
                        <a:t>година на публикуване → годишната страница</a:t>
                      </a:r>
                      <a:endParaRPr lang="en-US" sz="1000" dirty="0"/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0B1622"/>
                          </a:solidFill>
                        </a:rPr>
                        <a:t>Заглавие *</a:t>
                      </a:r>
                      <a:endParaRPr lang="en-US" sz="1000" dirty="0"/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B1622"/>
                          </a:solidFill>
                        </a:rPr>
                        <a:t>точно както е публикувано, без точка накрая</a:t>
                      </a:r>
                      <a:endParaRPr lang="en-US" sz="1000" dirty="0"/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0B1622"/>
                          </a:solidFill>
                        </a:rPr>
                        <a:t>Състояние *</a:t>
                      </a:r>
                      <a:endParaRPr lang="en-US" sz="1000" dirty="0"/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B1622"/>
                          </a:solidFill>
                        </a:rPr>
                        <a:t>публикувана / под печат / подадена</a:t>
                      </a:r>
                      <a:endParaRPr lang="en-US" sz="1000" dirty="0"/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0B1622"/>
                          </a:solidFill>
                        </a:rPr>
                        <a:t>Категория *</a:t>
                      </a:r>
                      <a:endParaRPr lang="en-US" sz="1000" dirty="0"/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B1622"/>
                          </a:solidFill>
                        </a:rPr>
                        <a:t>Q1–Q4, SJR…; непубликувана → „Подадени“</a:t>
                      </a:r>
                      <a:endParaRPr lang="en-US" sz="1000" dirty="0"/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0B1622"/>
                          </a:solidFill>
                        </a:rPr>
                        <a:t>Списание *</a:t>
                      </a:r>
                      <a:endParaRPr lang="en-US" sz="1000" dirty="0"/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B1622"/>
                          </a:solidFill>
                        </a:rPr>
                        <a:t>пълно име; за книги — „Издател“</a:t>
                      </a:r>
                      <a:endParaRPr lang="en-US" sz="1000" dirty="0"/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0B1622"/>
                          </a:solidFill>
                        </a:rPr>
                        <a:t>Том, брой, стр.</a:t>
                      </a:r>
                      <a:endParaRPr lang="en-US" sz="1000" dirty="0"/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B1622"/>
                          </a:solidFill>
                        </a:rPr>
                        <a:t>само числата; „45–67“ или № на статия</a:t>
                      </a:r>
                      <a:endParaRPr lang="en-US" sz="1000" dirty="0"/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0B1622"/>
                          </a:solidFill>
                        </a:rPr>
                        <a:t>DOI</a:t>
                      </a:r>
                      <a:endParaRPr lang="en-US" sz="1000" dirty="0"/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B1622"/>
                          </a:solidFill>
                        </a:rPr>
                        <a:t>напр. 10.3390/… — проверява се в doi.org</a:t>
                      </a:r>
                      <a:endParaRPr lang="en-US" sz="1000" dirty="0"/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0B1622"/>
                          </a:solidFill>
                        </a:rPr>
                        <a:t>ISSN / ISBN **</a:t>
                      </a:r>
                      <a:endParaRPr lang="en-US" sz="1000" dirty="0"/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B1622"/>
                          </a:solidFill>
                        </a:rPr>
                        <a:t>без DOI: вид + номер; проверява се в регистрите</a:t>
                      </a:r>
                      <a:endParaRPr lang="en-US" sz="1000" dirty="0"/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0B1622"/>
                          </a:solidFill>
                        </a:rPr>
                        <a:t>SJR / IF</a:t>
                      </a:r>
                      <a:endParaRPr lang="en-US" sz="1000" dirty="0"/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B1622"/>
                          </a:solidFill>
                        </a:rPr>
                        <a:t>задължително за Q1–Q4 и „SJR без квартил“</a:t>
                      </a:r>
                      <a:endParaRPr lang="en-US" sz="1000" dirty="0"/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0B1622"/>
                          </a:solidFill>
                        </a:rPr>
                        <a:t>Теми *</a:t>
                      </a:r>
                      <a:endParaRPr lang="en-US" sz="1000" dirty="0"/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B1622"/>
                          </a:solidFill>
                        </a:rPr>
                        <a:t>поне една — свързват с направленията</a:t>
                      </a:r>
                      <a:endParaRPr lang="en-US" sz="1000" dirty="0"/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Авторите в APA стил</a:t>
            </a:r>
            <a:endParaRPr lang="en-US" sz="2600" dirty="0"/>
          </a:p>
        </p:txBody>
      </p:sp>
      <p:sp>
        <p:nvSpPr>
          <p:cNvPr id="3" name="badge 1"/>
          <p:cNvSpPr/>
          <p:nvPr/>
        </p:nvSpPr>
        <p:spPr>
          <a:xfrm>
            <a:off x="457200" y="1143000"/>
            <a:ext cx="384048" cy="38404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57200" y="11430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1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1005840" y="1115568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Всеки автор: фамилия, запетая, инициали с точка.</a:t>
            </a:r>
            <a:endParaRPr lang="en-US" sz="1350" dirty="0"/>
          </a:p>
        </p:txBody>
      </p:sp>
      <p:sp>
        <p:nvSpPr>
          <p:cNvPr id="6" name="badge 2"/>
          <p:cNvSpPr/>
          <p:nvPr/>
        </p:nvSpPr>
        <p:spPr>
          <a:xfrm>
            <a:off x="457200" y="1783080"/>
            <a:ext cx="384048" cy="38404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7830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2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1005840" y="1755648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Авторите се разделят със запетая.</a:t>
            </a:r>
            <a:endParaRPr lang="en-US" sz="1350" dirty="0"/>
          </a:p>
        </p:txBody>
      </p:sp>
      <p:sp>
        <p:nvSpPr>
          <p:cNvPr id="9" name="badge 3"/>
          <p:cNvSpPr/>
          <p:nvPr/>
        </p:nvSpPr>
        <p:spPr>
          <a:xfrm>
            <a:off x="457200" y="2423160"/>
            <a:ext cx="384048" cy="38404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4231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3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005840" y="2395728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Преди последния автор: „&amp;“ (запетая пред него при 3+ автори).</a:t>
            </a:r>
            <a:endParaRPr lang="en-US" sz="1350" dirty="0"/>
          </a:p>
        </p:txBody>
      </p:sp>
      <p:sp>
        <p:nvSpPr>
          <p:cNvPr id="12" name="badge 4"/>
          <p:cNvSpPr/>
          <p:nvPr/>
        </p:nvSpPr>
        <p:spPr>
          <a:xfrm>
            <a:off x="457200" y="3063240"/>
            <a:ext cx="384048" cy="38404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30632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4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1005840" y="3035808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Редът е като в статията; без „et al.“</a:t>
            </a:r>
            <a:endParaRPr lang="en-US" sz="1350" dirty="0"/>
          </a:p>
        </p:txBody>
      </p:sp>
      <p:sp>
        <p:nvSpPr>
          <p:cNvPr id="15" name="badge 5"/>
          <p:cNvSpPr/>
          <p:nvPr/>
        </p:nvSpPr>
        <p:spPr>
          <a:xfrm>
            <a:off x="457200" y="3703320"/>
            <a:ext cx="384048" cy="38404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457200" y="37033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5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1005840" y="3675888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Частиците остават малки: „del Estad Herrero, A.“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4846320" y="1051560"/>
            <a:ext cx="3840480" cy="3520440"/>
          </a:xfrm>
          <a:prstGeom prst="roundRect">
            <a:avLst>
              <a:gd name="adj" fmla="val 2078"/>
            </a:avLst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5074920" y="1188720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Примери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5074920" y="1600200"/>
            <a:ext cx="347472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250" b="1" dirty="0">
                <a:solidFill>
                  <a:srgbClr val="6FCF9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✓  </a:t>
            </a:r>
            <a:pPr indent="0" marL="0">
              <a:spcAft>
                <a:spcPts val="800"/>
              </a:spcAft>
              <a:buNone/>
            </a:pPr>
            <a:r>
              <a:rPr lang="en-US" sz="1250" dirty="0">
                <a:solidFill>
                  <a:srgbClr val="E9EEF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Madzharov, A.</a:t>
            </a:r>
            <a:endParaRPr lang="en-US" sz="125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250" b="1" dirty="0">
                <a:solidFill>
                  <a:srgbClr val="6FCF9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✓  </a:t>
            </a:r>
            <a:pPr indent="0" marL="0">
              <a:spcAft>
                <a:spcPts val="800"/>
              </a:spcAft>
              <a:buNone/>
            </a:pPr>
            <a:r>
              <a:rPr lang="en-US" sz="1250" dirty="0">
                <a:solidFill>
                  <a:srgbClr val="E9EEF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Gaidarski, I., &amp; Madzharov, A.</a:t>
            </a:r>
            <a:endParaRPr lang="en-US" sz="125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250" b="1" dirty="0">
                <a:solidFill>
                  <a:srgbClr val="6FCF9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✓  </a:t>
            </a:r>
            <a:pPr indent="0" marL="0">
              <a:spcAft>
                <a:spcPts val="800"/>
              </a:spcAft>
              <a:buNone/>
            </a:pPr>
            <a:r>
              <a:rPr lang="en-US" sz="1250" dirty="0">
                <a:solidFill>
                  <a:srgbClr val="E9EEF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Madzharov, A., Hristozov, S., &amp; Gaidarski, I.</a:t>
            </a:r>
            <a:endParaRPr lang="en-US" sz="125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250" b="1" dirty="0">
                <a:solidFill>
                  <a:srgbClr val="6FCF9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✓  </a:t>
            </a:r>
            <a:pPr indent="0" marL="0">
              <a:spcAft>
                <a:spcPts val="800"/>
              </a:spcAft>
              <a:buNone/>
            </a:pPr>
            <a:r>
              <a:rPr lang="en-US" sz="1250" dirty="0">
                <a:solidFill>
                  <a:srgbClr val="E9EEF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Чехларова, Н., &amp; Чехларова, К.</a:t>
            </a:r>
            <a:endParaRPr lang="en-US" sz="125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250" b="1" dirty="0">
                <a:solidFill>
                  <a:srgbClr val="FF8A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✗  </a:t>
            </a:r>
            <a:pPr indent="0" marL="0">
              <a:spcAft>
                <a:spcPts val="800"/>
              </a:spcAft>
              <a:buNone/>
            </a:pPr>
            <a:r>
              <a:rPr lang="en-US" sz="1250" dirty="0">
                <a:solidFill>
                  <a:srgbClr val="E9EEF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Madzharov A., Hristozov S.</a:t>
            </a:r>
            <a:endParaRPr lang="en-US" sz="125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250" b="1" dirty="0">
                <a:solidFill>
                  <a:srgbClr val="FF8A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✗  </a:t>
            </a:r>
            <a:pPr indent="0" marL="0">
              <a:spcAft>
                <a:spcPts val="800"/>
              </a:spcAft>
              <a:buNone/>
            </a:pPr>
            <a:r>
              <a:rPr lang="en-US" sz="1250" dirty="0">
                <a:solidFill>
                  <a:srgbClr val="E9EEF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A. Madzharov, S. Hristozov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Проверка във формата: грешка и успех</a:t>
            </a:r>
            <a:endParaRPr lang="en-US" sz="2600" dirty="0"/>
          </a:p>
        </p:txBody>
      </p:sp>
      <p:sp>
        <p:nvSpPr>
          <p:cNvPr id="3" name="Грешки frame"/>
          <p:cNvSpPr/>
          <p:nvPr/>
        </p:nvSpPr>
        <p:spPr>
          <a:xfrm>
            <a:off x="624840" y="1051560"/>
            <a:ext cx="3688080" cy="3017520"/>
          </a:xfrm>
          <a:prstGeom prst="rect">
            <a:avLst/>
          </a:prstGeom>
          <a:solidFill>
            <a:schemeClr val="bg2"/>
          </a:solidFill>
          <a:ln w="9525">
            <a:solidFill>
              <a:srgbClr val="DDE2E6"/>
            </a:solidFill>
            <a:prstDash val="solid"/>
          </a:ln>
          <a:effectLst>
            <a:outerShdw sx="100000" sy="100000" kx="0" ky="0" algn="bl" rotWithShape="0" blurRad="76200" dist="25400" dir="5400000">
              <a:srgbClr val="0B1622">
                <a:alpha val="18000"/>
              </a:srgbClr>
            </a:outerShdw>
          </a:effectLst>
        </p:spPr>
      </p:sp>
      <p:pic>
        <p:nvPicPr>
          <p:cNvPr id="4" name="Грешки" descr="Грешки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4840" y="1051560"/>
            <a:ext cx="3688080" cy="3017520"/>
          </a:xfrm>
          <a:prstGeom prst="rect">
            <a:avLst/>
          </a:prstGeom>
        </p:spPr>
      </p:pic>
      <p:sp>
        <p:nvSpPr>
          <p:cNvPr id="5" name="Успех frame"/>
          <p:cNvSpPr/>
          <p:nvPr/>
        </p:nvSpPr>
        <p:spPr>
          <a:xfrm>
            <a:off x="4831080" y="1051560"/>
            <a:ext cx="3688080" cy="3017520"/>
          </a:xfrm>
          <a:prstGeom prst="rect">
            <a:avLst/>
          </a:prstGeom>
          <a:solidFill>
            <a:schemeClr val="bg2"/>
          </a:solidFill>
          <a:ln w="9525">
            <a:solidFill>
              <a:srgbClr val="DDE2E6"/>
            </a:solidFill>
            <a:prstDash val="solid"/>
          </a:ln>
          <a:effectLst>
            <a:outerShdw sx="100000" sy="100000" kx="0" ky="0" algn="bl" rotWithShape="0" blurRad="76200" dist="25400" dir="5400000">
              <a:srgbClr val="0B1622">
                <a:alpha val="18000"/>
              </a:srgbClr>
            </a:outerShdw>
          </a:effectLst>
        </p:spPr>
      </p:sp>
      <p:pic>
        <p:nvPicPr>
          <p:cNvPr id="6" name="Успех" descr="Успех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80" y="1051560"/>
            <a:ext cx="3688080" cy="3017520"/>
          </a:xfrm>
          <a:prstGeom prst="rect">
            <a:avLst/>
          </a:prstGeom>
        </p:spPr>
      </p:pic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224528"/>
            <a:ext cx="292608" cy="292608"/>
          </a:xfrm>
          <a:prstGeom prst="rect">
            <a:avLst/>
          </a:prstGeom>
        </p:spPr>
      </p:pic>
      <p:sp>
        <p:nvSpPr>
          <p:cNvPr id="8" name="Text 3"/>
          <p:cNvSpPr txBox="1"/>
          <p:nvPr/>
        </p:nvSpPr>
        <p:spPr>
          <a:xfrm>
            <a:off x="841248" y="4160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Грешните полета се оцветяват в червено с обяснение. Поправете и натиснете „Запиши“ отново.</a:t>
            </a:r>
            <a:endParaRPr lang="en-US" sz="1100" dirty="0"/>
          </a:p>
        </p:txBody>
      </p:sp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3440" y="4224528"/>
            <a:ext cx="292608" cy="292608"/>
          </a:xfrm>
          <a:prstGeom prst="rect">
            <a:avLst/>
          </a:prstGeom>
        </p:spPr>
      </p:pic>
      <p:sp>
        <p:nvSpPr>
          <p:cNvPr id="10" name="Text 4"/>
          <p:cNvSpPr txBox="1"/>
          <p:nvPr/>
        </p:nvSpPr>
        <p:spPr>
          <a:xfrm>
            <a:off x="5047488" y="4160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Прегледът в APA стил е готов; GitHub се отваря в нов прозорец с готова заявка.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В GitHub: заявка, проверка, публикуване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8229600" cy="749808"/>
          </a:xfrm>
          <a:prstGeom prst="roundRect">
            <a:avLst>
              <a:gd name="adj" fmla="val 975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21792" y="1216152"/>
            <a:ext cx="512064" cy="512064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1325880"/>
            <a:ext cx="292608" cy="292608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325880" y="1097280"/>
            <a:ext cx="13258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Create</a:t>
            </a:r>
            <a:endParaRPr lang="en-US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2697480" y="1097280"/>
            <a:ext cx="5852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Влезте със своя акаунт и натиснете зеления бутон „Create“. Не променяйте текста на заявката.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457200" y="1984248"/>
            <a:ext cx="8229600" cy="749808"/>
          </a:xfrm>
          <a:prstGeom prst="roundRect">
            <a:avLst>
              <a:gd name="adj" fmla="val 975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621792" y="2103120"/>
            <a:ext cx="512064" cy="51206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3"/>
            </a:solidFill>
            <a:prstDash val="solid"/>
          </a:ln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2212848"/>
            <a:ext cx="292608" cy="292608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1325880" y="1984248"/>
            <a:ext cx="13258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Приета</a:t>
            </a:r>
            <a:endParaRPr lang="en-US" sz="1500" dirty="0"/>
          </a:p>
        </p:txBody>
      </p:sp>
      <p:sp>
        <p:nvSpPr>
          <p:cNvPr id="12" name="Text 8"/>
          <p:cNvSpPr txBox="1"/>
          <p:nvPr/>
        </p:nvSpPr>
        <p:spPr>
          <a:xfrm>
            <a:off x="2697480" y="1984248"/>
            <a:ext cx="5852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DOI, ISSN или ISBN е намерен в регистрите (doi.org, Crossref, НАЦИД НРС, ISSN Portal, Open Library) — публикацията излиза на сайта сама.</a:t>
            </a:r>
            <a:endParaRPr lang="en-US" sz="1200" dirty="0"/>
          </a:p>
        </p:txBody>
      </p:sp>
      <p:sp>
        <p:nvSpPr>
          <p:cNvPr id="13" name="Shape 9"/>
          <p:cNvSpPr/>
          <p:nvPr/>
        </p:nvSpPr>
        <p:spPr>
          <a:xfrm>
            <a:off x="457200" y="2871216"/>
            <a:ext cx="8229600" cy="749808"/>
          </a:xfrm>
          <a:prstGeom prst="roundRect">
            <a:avLst>
              <a:gd name="adj" fmla="val 975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621792" y="2990088"/>
            <a:ext cx="512064" cy="51206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4"/>
            </a:solidFill>
            <a:prstDash val="solid"/>
          </a:ln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3099816"/>
            <a:ext cx="292608" cy="292608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1325880" y="2871216"/>
            <a:ext cx="13258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Грешка</a:t>
            </a:r>
            <a:endParaRPr lang="en-US" sz="1500" dirty="0"/>
          </a:p>
        </p:txBody>
      </p:sp>
      <p:sp>
        <p:nvSpPr>
          <p:cNvPr id="17" name="Text 12"/>
          <p:cNvSpPr txBox="1"/>
          <p:nvPr/>
        </p:nvSpPr>
        <p:spPr>
          <a:xfrm>
            <a:off x="2697480" y="2871216"/>
            <a:ext cx="5852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Грешка или номер, който не е в регистрите — списък и връзка „Поправете във формата“ (данните са попълнени). Поправете и „Запиши“ отново.</a:t>
            </a:r>
            <a:endParaRPr lang="en-US" sz="1200" dirty="0"/>
          </a:p>
        </p:txBody>
      </p:sp>
      <p:sp>
        <p:nvSpPr>
          <p:cNvPr id="18" name="Shape 13"/>
          <p:cNvSpPr/>
          <p:nvPr/>
        </p:nvSpPr>
        <p:spPr>
          <a:xfrm>
            <a:off x="457200" y="3758184"/>
            <a:ext cx="8229600" cy="749808"/>
          </a:xfrm>
          <a:prstGeom prst="roundRect">
            <a:avLst>
              <a:gd name="adj" fmla="val 975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621792" y="3877056"/>
            <a:ext cx="512064" cy="512064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accent1"/>
            </a:solidFill>
            <a:prstDash val="solid"/>
          </a:ln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" y="3986784"/>
            <a:ext cx="292608" cy="292608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1325880" y="3758184"/>
            <a:ext cx="13258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Контрол</a:t>
            </a:r>
            <a:endParaRPr lang="en-US" sz="1500" dirty="0"/>
          </a:p>
        </p:txBody>
      </p:sp>
      <p:sp>
        <p:nvSpPr>
          <p:cNvPr id="22" name="Text 16"/>
          <p:cNvSpPr txBox="1"/>
          <p:nvPr/>
        </p:nvSpPr>
        <p:spPr>
          <a:xfrm>
            <a:off x="2697480" y="3758184"/>
            <a:ext cx="5852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Всяко публикуване е в дневник; при успех няма писмо — резултатът е в текста на заявката. Ръководителят може да го върне с една отметка „Върни“.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1691640"/>
            <a:ext cx="1097280" cy="10972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169164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40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2011680" y="1737360"/>
            <a:ext cx="6583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Обновяване на сайта</a:t>
            </a:r>
            <a:endParaRPr lang="en-US" sz="3400" dirty="0"/>
          </a:p>
        </p:txBody>
      </p:sp>
      <p:sp>
        <p:nvSpPr>
          <p:cNvPr id="5" name="Text 0"/>
          <p:cNvSpPr/>
          <p:nvPr>
            <p:ph idx="101" type="body" hasCustomPrompt="1"/>
          </p:nvPr>
        </p:nvSpPr>
        <p:spPr>
          <a:xfrm>
            <a:off x="2011680" y="2697480"/>
            <a:ext cx="6583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chemeClr val="accent6"/>
                </a:solidFill>
              </a:rPr>
              <a:t>Merge в main = сайтът се обновява сам за около минута</a:t>
            </a:r>
            <a:endParaRPr lang="en-US" sz="15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Как и кога се обновява сайтът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1097280" y="1783080"/>
            <a:ext cx="6949440" cy="0"/>
          </a:xfrm>
          <a:prstGeom prst="line">
            <a:avLst/>
          </a:prstGeom>
          <a:noFill/>
          <a:ln w="25400">
            <a:solidFill>
              <a:schemeClr val="accent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914400" y="1463040"/>
            <a:ext cx="640080" cy="64008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914400" y="14630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1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365760" y="224028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Merge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365760" y="260604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ръководителят одобрява Pull Request-а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3227832" y="1463040"/>
            <a:ext cx="640080" cy="64008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227832" y="14630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2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2679192" y="224028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Build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2679192" y="260604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GitHub изгражда сайта (≈ 30 s)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5541264" y="1463040"/>
            <a:ext cx="640080" cy="64008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541264" y="14630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3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4992624" y="224028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Deploy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4992624" y="260604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качване на urs.ir.bas.bg (≈ 30 s)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7854696" y="1463040"/>
            <a:ext cx="640080" cy="640080"/>
          </a:xfrm>
          <a:prstGeom prst="ellipse">
            <a:avLst/>
          </a:prstGeom>
          <a:solidFill>
            <a:schemeClr val="accent3"/>
          </a:solidFill>
          <a:ln w="38100">
            <a:solidFill>
              <a:schemeClr val="bg1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854696" y="14630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4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7306056" y="224028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Готово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7306056" y="260604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Ctrl+F5 в браузъра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57200" y="3429000"/>
            <a:ext cx="8229600" cy="1143000"/>
          </a:xfrm>
          <a:prstGeom prst="roundRect">
            <a:avLst>
              <a:gd name="adj" fmla="val 64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85800" y="3547872"/>
            <a:ext cx="78638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200" b="1" dirty="0">
                <a:solidFill>
                  <a:schemeClr val="tx1"/>
                </a:solidFill>
              </a:rPr>
              <a:t>Къде се появява новата публикация: </a:t>
            </a:r>
            <a:pPr indent="0" marL="0">
              <a:spcAft>
                <a:spcPts val="5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на годишната страница (Публикации → Архив), в „Обобщен отчет“ на всеки съавтор и в броя на научните направления.</a:t>
            </a:r>
            <a:endParaRPr lang="en-US" sz="12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200" b="1" dirty="0">
                <a:solidFill>
                  <a:schemeClr val="tx1"/>
                </a:solidFill>
              </a:rPr>
              <a:t>Не виждате промяната? </a:t>
            </a:r>
            <a:pPr indent="0" marL="0">
              <a:spcAft>
                <a:spcPts val="5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Натиснете Ctrl+F5 или отворете страницата в прозорец „инкогнито“.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Помощ и полезни връзки</a:t>
            </a:r>
            <a:endParaRPr lang="en-US" sz="2600" dirty="0"/>
          </a:p>
        </p:txBody>
      </p:sp>
      <p:sp>
        <p:nvSpPr>
          <p:cNvPr id="3" name="Помощ във формата frame"/>
          <p:cNvSpPr/>
          <p:nvPr/>
        </p:nvSpPr>
        <p:spPr>
          <a:xfrm>
            <a:off x="457200" y="1051560"/>
            <a:ext cx="4023360" cy="3291840"/>
          </a:xfrm>
          <a:prstGeom prst="rect">
            <a:avLst/>
          </a:prstGeom>
          <a:solidFill>
            <a:schemeClr val="bg2"/>
          </a:solidFill>
          <a:ln w="9525">
            <a:solidFill>
              <a:srgbClr val="DDE2E6"/>
            </a:solidFill>
            <a:prstDash val="solid"/>
          </a:ln>
          <a:effectLst>
            <a:outerShdw sx="100000" sy="100000" kx="0" ky="0" algn="bl" rotWithShape="0" blurRad="76200" dist="25400" dir="5400000">
              <a:srgbClr val="0B1622">
                <a:alpha val="18000"/>
              </a:srgbClr>
            </a:outerShdw>
          </a:effectLst>
        </p:spPr>
      </p:sp>
      <p:pic>
        <p:nvPicPr>
          <p:cNvPr id="4" name="Помощ във формата" descr="Помощ във формата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051560"/>
            <a:ext cx="4023360" cy="329184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754880" y="1097280"/>
            <a:ext cx="397764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250" b="1" dirty="0">
                <a:solidFill>
                  <a:schemeClr val="tx1"/>
                </a:solidFill>
              </a:rPr>
              <a:t>Помощ във формата: </a:t>
            </a:r>
            <a:pPr indent="0" marL="0">
              <a:spcAft>
                <a:spcPts val="5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бутон „Помощ“ — APA, проверки, обновяване. Цитирания: „Помощ: цитирания“ в „Обобщен отчет“ (потребителите с акаунт).</a:t>
            </a:r>
            <a:endParaRPr lang="en-US" sz="125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250" b="1" dirty="0">
                <a:solidFill>
                  <a:schemeClr val="tx1"/>
                </a:solidFill>
              </a:rPr>
              <a:t>Форма: </a:t>
            </a:r>
            <a:pPr indent="0" marL="0">
              <a:spcAft>
                <a:spcPts val="5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urs.ir.bas.bg/publications/new/</a:t>
            </a:r>
            <a:endParaRPr lang="en-US" sz="125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250" b="1" dirty="0">
                <a:solidFill>
                  <a:schemeClr val="tx1"/>
                </a:solidFill>
              </a:rPr>
              <a:t>Заявки в GitHub: </a:t>
            </a:r>
            <a:pPr indent="0" marL="0">
              <a:spcAft>
                <a:spcPts val="5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github.com/urslab-irbas/urslab-site/issues</a:t>
            </a:r>
            <a:endParaRPr lang="en-US" sz="125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250" b="1" dirty="0">
                <a:solidFill>
                  <a:schemeClr val="tx1"/>
                </a:solidFill>
              </a:rPr>
              <a:t>Инструкция за редакция на профила: </a:t>
            </a:r>
            <a:pPr indent="0" marL="0">
              <a:spcAft>
                <a:spcPts val="5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CONTRIBUTING.md в хранилището.</a:t>
            </a:r>
            <a:endParaRPr lang="en-US" sz="125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250" b="1" dirty="0">
                <a:solidFill>
                  <a:schemeClr val="tx1"/>
                </a:solidFill>
              </a:rPr>
              <a:t>Въпроси: </a:t>
            </a:r>
            <a:pPr indent="0" marL="0">
              <a:spcAft>
                <a:spcPts val="5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ръководителят на лабораторията — доц. д-р инж. А. Маджаров.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371600"/>
            <a:ext cx="74980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Добре дошли в URSlab!</a:t>
            </a: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971800"/>
            <a:ext cx="7498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chemeClr val="accent6"/>
                </a:solidFill>
              </a:rPr>
              <a:t>Първа стъпка: отворете „Състав“, намерете вашата карта и разгледайте своя „Обобщен отчет“.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URSlab">
  <a:themeElements>
    <a:clrScheme name="URSlab">
      <a:dk1>
        <a:srgbClr val="0B1622"/>
      </a:dk1>
      <a:lt1>
        <a:srgbClr val="FFFFFF"/>
      </a:lt1>
      <a:dk2>
        <a:srgbClr val="13243A"/>
      </a:dk2>
      <a:lt2>
        <a:srgbClr val="F3F5F7"/>
      </a:lt2>
      <a:accent1>
        <a:srgbClr val="E0892B"/>
      </a:accent1>
      <a:accent2>
        <a:srgbClr val="5FB3D9"/>
      </a:accent2>
      <a:accent3>
        <a:srgbClr val="2E7D4F"/>
      </a:accent3>
      <a:accent4>
        <a:srgbClr val="C0392B"/>
      </a:accent4>
      <a:accent5>
        <a:srgbClr val="9A5410"/>
      </a:accent5>
      <a:accent6>
        <a:srgbClr val="8EA3B6"/>
      </a:accent6>
      <a:hlink>
        <a:srgbClr val="9A5410"/>
      </a:hlink>
      <a:folHlink>
        <a:srgbClr val="6B3A0B"/>
      </a:folHlink>
    </a:clrScheme>
    <a:fontScheme name="URSlab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>Институт по роботика – БАН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Сайтът на URSlab — ръководство за нов потребител</dc:title>
  <dc:subject>PptxGenJS Presentation</dc:subject>
  <dc:creator>URSlab, ИР–БАН</dc:creator>
  <cp:lastModifiedBy>URSlab, ИР–БАН</cp:lastModifiedBy>
  <cp:revision>1</cp:revision>
  <dcterms:created xsi:type="dcterms:W3CDTF">2026-10-27T19:01:37Z</dcterms:created>
  <dcterms:modified xsi:type="dcterms:W3CDTF">2026-10-27T19:01:37Z</dcterms:modified>
</cp:coreProperties>
</file>